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335" r:id="rId3"/>
    <p:sldId id="336" r:id="rId4"/>
    <p:sldId id="351" r:id="rId5"/>
    <p:sldId id="352" r:id="rId6"/>
    <p:sldId id="353" r:id="rId7"/>
    <p:sldId id="339" r:id="rId8"/>
    <p:sldId id="37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258" r:id="rId21"/>
    <p:sldId id="372" r:id="rId22"/>
    <p:sldId id="367" r:id="rId23"/>
    <p:sldId id="371" r:id="rId24"/>
    <p:sldId id="340" r:id="rId25"/>
    <p:sldId id="437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400" r:id="rId52"/>
    <p:sldId id="399" r:id="rId53"/>
    <p:sldId id="401" r:id="rId54"/>
    <p:sldId id="402" r:id="rId55"/>
    <p:sldId id="403" r:id="rId56"/>
    <p:sldId id="404" r:id="rId57"/>
    <p:sldId id="405" r:id="rId58"/>
    <p:sldId id="406" r:id="rId59"/>
    <p:sldId id="407" r:id="rId60"/>
    <p:sldId id="408" r:id="rId61"/>
    <p:sldId id="419" r:id="rId62"/>
    <p:sldId id="420" r:id="rId63"/>
    <p:sldId id="421" r:id="rId64"/>
    <p:sldId id="422" r:id="rId65"/>
    <p:sldId id="426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34" r:id="rId74"/>
    <p:sldId id="435" r:id="rId75"/>
    <p:sldId id="436" r:id="rId7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1" autoAdjust="0"/>
    <p:restoredTop sz="94643" autoAdjust="0"/>
  </p:normalViewPr>
  <p:slideViewPr>
    <p:cSldViewPr>
      <p:cViewPr varScale="1">
        <p:scale>
          <a:sx n="80" d="100"/>
          <a:sy n="80" d="100"/>
        </p:scale>
        <p:origin x="6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0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FB57C7-B80F-47EF-AD0D-DDFC995F69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9529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620713"/>
            <a:ext cx="4176713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412875"/>
            <a:ext cx="41767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65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333375"/>
            <a:ext cx="1638300" cy="5472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333375"/>
            <a:ext cx="4762500" cy="5472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3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4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80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052513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052513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32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5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1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1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48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4087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52513"/>
            <a:ext cx="64817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5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8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764704"/>
            <a:ext cx="5832648" cy="793750"/>
          </a:xfrm>
          <a:noFill/>
        </p:spPr>
        <p:txBody>
          <a:bodyPr/>
          <a:lstStyle/>
          <a:p>
            <a:r>
              <a:rPr lang="en-US" altLang="en-US" sz="3200" b="0" dirty="0">
                <a:latin typeface="Tahoma" charset="0"/>
              </a:rPr>
              <a:t>Exploring Multiple Intelligences, Interests and Values</a:t>
            </a:r>
            <a:endParaRPr lang="uk-UA" altLang="en-US" sz="3200" b="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2132856"/>
            <a:ext cx="2268538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Chapter 3  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Interpersonal</a:t>
            </a:r>
          </a:p>
          <a:p>
            <a:pPr marL="0" indent="0">
              <a:buNone/>
            </a:pPr>
            <a:r>
              <a:rPr lang="en-US" dirty="0"/>
              <a:t>Communication</a:t>
            </a:r>
          </a:p>
          <a:p>
            <a:pPr marL="0" indent="0">
              <a:buNone/>
            </a:pPr>
            <a:r>
              <a:rPr lang="en-US" dirty="0"/>
              <a:t>Social skills</a:t>
            </a:r>
          </a:p>
          <a:p>
            <a:pPr marL="0" indent="0">
              <a:buNone/>
            </a:pPr>
            <a:r>
              <a:rPr lang="en-US" dirty="0"/>
              <a:t>Helping others</a:t>
            </a:r>
          </a:p>
          <a:p>
            <a:pPr marL="0" indent="0">
              <a:buNone/>
            </a:pPr>
            <a:r>
              <a:rPr lang="en-US" dirty="0"/>
              <a:t>Resolve conflicts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People Smart 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Cruise Director</a:t>
            </a:r>
          </a:p>
          <a:p>
            <a:pPr marL="0" indent="0">
              <a:buNone/>
            </a:pPr>
            <a:r>
              <a:rPr lang="en-US" dirty="0"/>
              <a:t>Mediator</a:t>
            </a:r>
          </a:p>
          <a:p>
            <a:pPr marL="0" indent="0">
              <a:buNone/>
            </a:pPr>
            <a:r>
              <a:rPr lang="en-US" dirty="0"/>
              <a:t>Human Resources</a:t>
            </a:r>
          </a:p>
          <a:p>
            <a:pPr marL="0" indent="0">
              <a:buNone/>
            </a:pPr>
            <a:r>
              <a:rPr lang="en-US" dirty="0"/>
              <a:t>Dental Hygienist</a:t>
            </a:r>
          </a:p>
          <a:p>
            <a:pPr marL="0" indent="0">
              <a:buNone/>
            </a:pPr>
            <a:r>
              <a:rPr lang="en-US" dirty="0"/>
              <a:t>Nurse</a:t>
            </a:r>
          </a:p>
          <a:p>
            <a:pPr marL="0" indent="0">
              <a:buNone/>
            </a:pPr>
            <a:r>
              <a:rPr lang="en-US" dirty="0"/>
              <a:t>Psychologist</a:t>
            </a:r>
          </a:p>
          <a:p>
            <a:pPr marL="0" indent="0">
              <a:buNone/>
            </a:pPr>
            <a:r>
              <a:rPr lang="en-US" dirty="0"/>
              <a:t>Social Worker</a:t>
            </a:r>
          </a:p>
          <a:p>
            <a:pPr marL="0" indent="0">
              <a:buNone/>
            </a:pPr>
            <a:r>
              <a:rPr lang="en-US" dirty="0"/>
              <a:t>Marketer</a:t>
            </a:r>
          </a:p>
          <a:p>
            <a:pPr marL="0" indent="0">
              <a:buNone/>
            </a:pPr>
            <a:r>
              <a:rPr lang="en-US" dirty="0"/>
              <a:t>Counselor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231" y="-347"/>
            <a:ext cx="1886769" cy="18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1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Logical-Mathematica</a:t>
            </a:r>
            <a:r>
              <a:rPr lang="en-US" dirty="0">
                <a:solidFill>
                  <a:srgbClr val="C00000"/>
                </a:solidFill>
              </a:rPr>
              <a:t>l</a:t>
            </a:r>
          </a:p>
          <a:p>
            <a:pPr marL="0" indent="0">
              <a:buNone/>
            </a:pPr>
            <a:r>
              <a:rPr lang="en-US" dirty="0"/>
              <a:t>Math aptitude</a:t>
            </a:r>
          </a:p>
          <a:p>
            <a:pPr marL="0" indent="0">
              <a:buNone/>
            </a:pPr>
            <a:r>
              <a:rPr lang="en-US" dirty="0"/>
              <a:t>Interest in science</a:t>
            </a:r>
          </a:p>
          <a:p>
            <a:pPr marL="0" indent="0">
              <a:buNone/>
            </a:pPr>
            <a:r>
              <a:rPr lang="en-US" dirty="0"/>
              <a:t>Problem solving</a:t>
            </a:r>
          </a:p>
          <a:p>
            <a:pPr marL="0" indent="0">
              <a:buNone/>
            </a:pPr>
            <a:r>
              <a:rPr lang="en-US" dirty="0"/>
              <a:t>Logical thinking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Number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Engineer</a:t>
            </a:r>
          </a:p>
          <a:p>
            <a:pPr marL="0" indent="0">
              <a:buNone/>
            </a:pPr>
            <a:r>
              <a:rPr lang="en-US" dirty="0"/>
              <a:t>Accountant</a:t>
            </a:r>
          </a:p>
          <a:p>
            <a:pPr marL="0" indent="0">
              <a:buNone/>
            </a:pPr>
            <a:r>
              <a:rPr lang="en-US" dirty="0"/>
              <a:t>Computer Analyst</a:t>
            </a:r>
          </a:p>
          <a:p>
            <a:pPr marL="0" indent="0">
              <a:buNone/>
            </a:pPr>
            <a:r>
              <a:rPr lang="en-US" dirty="0"/>
              <a:t>Physician</a:t>
            </a:r>
          </a:p>
          <a:p>
            <a:pPr marL="0" indent="0">
              <a:buNone/>
            </a:pPr>
            <a:r>
              <a:rPr lang="en-US" dirty="0"/>
              <a:t>Detective</a:t>
            </a:r>
          </a:p>
          <a:p>
            <a:pPr marL="0" indent="0">
              <a:buNone/>
            </a:pPr>
            <a:r>
              <a:rPr lang="en-US" dirty="0"/>
              <a:t>Researcher</a:t>
            </a:r>
          </a:p>
          <a:p>
            <a:pPr marL="0" indent="0">
              <a:buNone/>
            </a:pPr>
            <a:r>
              <a:rPr lang="en-US" dirty="0"/>
              <a:t>Scientist</a:t>
            </a:r>
          </a:p>
          <a:p>
            <a:pPr marL="0" indent="0">
              <a:buNone/>
            </a:pPr>
            <a:r>
              <a:rPr lang="en-US" dirty="0"/>
              <a:t>Economist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0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Spatial</a:t>
            </a:r>
          </a:p>
          <a:p>
            <a:pPr marL="0" indent="0">
              <a:buNone/>
            </a:pPr>
            <a:r>
              <a:rPr lang="en-US" dirty="0"/>
              <a:t>Visualization</a:t>
            </a:r>
          </a:p>
          <a:p>
            <a:pPr marL="0" indent="0">
              <a:buNone/>
            </a:pPr>
            <a:r>
              <a:rPr lang="en-US" dirty="0"/>
              <a:t>Navigation</a:t>
            </a:r>
          </a:p>
          <a:p>
            <a:pPr marL="0" indent="0">
              <a:buNone/>
            </a:pPr>
            <a:r>
              <a:rPr lang="en-US" dirty="0"/>
              <a:t>Reading</a:t>
            </a:r>
          </a:p>
          <a:p>
            <a:pPr marL="0" indent="0">
              <a:buNone/>
            </a:pPr>
            <a:r>
              <a:rPr lang="en-US" dirty="0"/>
              <a:t>Writing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Picture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Architect</a:t>
            </a:r>
          </a:p>
          <a:p>
            <a:pPr marL="0" indent="0">
              <a:buNone/>
            </a:pPr>
            <a:r>
              <a:rPr lang="en-US" dirty="0"/>
              <a:t>Artist</a:t>
            </a:r>
          </a:p>
          <a:p>
            <a:pPr marL="0" indent="0">
              <a:buNone/>
            </a:pPr>
            <a:r>
              <a:rPr lang="en-US" dirty="0"/>
              <a:t>Film animator</a:t>
            </a:r>
          </a:p>
          <a:p>
            <a:pPr marL="0" indent="0">
              <a:buNone/>
            </a:pPr>
            <a:r>
              <a:rPr lang="en-US" dirty="0"/>
              <a:t>Mechanic</a:t>
            </a:r>
          </a:p>
          <a:p>
            <a:pPr marL="0" indent="0">
              <a:buNone/>
            </a:pPr>
            <a:r>
              <a:rPr lang="en-US" dirty="0"/>
              <a:t>Pilot</a:t>
            </a:r>
          </a:p>
          <a:p>
            <a:pPr marL="0" indent="0">
              <a:buNone/>
            </a:pPr>
            <a:r>
              <a:rPr lang="en-US" dirty="0"/>
              <a:t>Webmaster</a:t>
            </a:r>
          </a:p>
          <a:p>
            <a:pPr marL="0" indent="0">
              <a:buNone/>
            </a:pPr>
            <a:r>
              <a:rPr lang="en-US" dirty="0"/>
              <a:t>Interior decorator</a:t>
            </a:r>
          </a:p>
          <a:p>
            <a:pPr marL="0" indent="0">
              <a:buNone/>
            </a:pPr>
            <a:r>
              <a:rPr lang="en-US" dirty="0"/>
              <a:t>Graphic artist</a:t>
            </a:r>
          </a:p>
          <a:p>
            <a:pPr marL="0" indent="0">
              <a:buNone/>
            </a:pPr>
            <a:r>
              <a:rPr lang="en-US" dirty="0"/>
              <a:t>Photographer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89" y="0"/>
            <a:ext cx="2900611" cy="21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0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340768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Bodily- Kinesthetic</a:t>
            </a:r>
          </a:p>
          <a:p>
            <a:pPr marL="0" indent="0">
              <a:buNone/>
            </a:pPr>
            <a:r>
              <a:rPr lang="en-US" dirty="0"/>
              <a:t>Hand and eye   </a:t>
            </a:r>
          </a:p>
          <a:p>
            <a:pPr marL="0" indent="0">
              <a:buNone/>
            </a:pPr>
            <a:r>
              <a:rPr lang="en-US" dirty="0"/>
              <a:t>    coordination</a:t>
            </a:r>
          </a:p>
          <a:p>
            <a:pPr marL="0" indent="0">
              <a:buNone/>
            </a:pPr>
            <a:r>
              <a:rPr lang="en-US" dirty="0"/>
              <a:t>Athletics</a:t>
            </a:r>
          </a:p>
          <a:p>
            <a:pPr marL="0" indent="0">
              <a:buNone/>
            </a:pPr>
            <a:r>
              <a:rPr lang="en-US" dirty="0"/>
              <a:t>Dance</a:t>
            </a:r>
          </a:p>
          <a:p>
            <a:pPr marL="0" indent="0">
              <a:buNone/>
            </a:pPr>
            <a:r>
              <a:rPr lang="en-US" dirty="0"/>
              <a:t>Drama</a:t>
            </a:r>
          </a:p>
          <a:p>
            <a:pPr marL="0" indent="0">
              <a:buNone/>
            </a:pPr>
            <a:r>
              <a:rPr lang="en-US" dirty="0"/>
              <a:t>Cooking</a:t>
            </a:r>
          </a:p>
          <a:p>
            <a:pPr marL="0" indent="0">
              <a:buNone/>
            </a:pPr>
            <a:r>
              <a:rPr lang="en-US" dirty="0"/>
              <a:t>Learning by doing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Body Smart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136082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Athlete</a:t>
            </a:r>
          </a:p>
          <a:p>
            <a:pPr marL="0" indent="0">
              <a:buNone/>
            </a:pPr>
            <a:r>
              <a:rPr lang="en-US" dirty="0"/>
              <a:t>Carpenter</a:t>
            </a:r>
          </a:p>
          <a:p>
            <a:pPr marL="0" indent="0">
              <a:buNone/>
            </a:pPr>
            <a:r>
              <a:rPr lang="en-US" dirty="0"/>
              <a:t>Craftsperson</a:t>
            </a:r>
          </a:p>
          <a:p>
            <a:pPr marL="0" indent="0">
              <a:buNone/>
            </a:pPr>
            <a:r>
              <a:rPr lang="en-US" dirty="0"/>
              <a:t>Mechanic</a:t>
            </a:r>
          </a:p>
          <a:p>
            <a:pPr marL="0" indent="0">
              <a:buNone/>
            </a:pPr>
            <a:r>
              <a:rPr lang="en-US" dirty="0"/>
              <a:t>Jeweler</a:t>
            </a:r>
          </a:p>
          <a:p>
            <a:pPr marL="0" indent="0">
              <a:buNone/>
            </a:pPr>
            <a:r>
              <a:rPr lang="en-US" dirty="0"/>
              <a:t>Computer game designer</a:t>
            </a:r>
          </a:p>
          <a:p>
            <a:pPr marL="0" indent="0">
              <a:buNone/>
            </a:pPr>
            <a:r>
              <a:rPr lang="en-US" dirty="0"/>
              <a:t>Firefighter</a:t>
            </a:r>
          </a:p>
          <a:p>
            <a:pPr marL="0" indent="0">
              <a:buNone/>
            </a:pPr>
            <a:r>
              <a:rPr lang="en-US" dirty="0"/>
              <a:t>Forest ranger</a:t>
            </a:r>
          </a:p>
          <a:p>
            <a:pPr marL="0" indent="0">
              <a:buNone/>
            </a:pPr>
            <a:r>
              <a:rPr lang="en-US" dirty="0"/>
              <a:t>Physical therapist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-6871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Linguistic</a:t>
            </a:r>
          </a:p>
          <a:p>
            <a:pPr marL="0" indent="0">
              <a:buNone/>
            </a:pPr>
            <a:r>
              <a:rPr lang="en-US" dirty="0"/>
              <a:t>Reading</a:t>
            </a:r>
          </a:p>
          <a:p>
            <a:pPr marL="0" indent="0">
              <a:buNone/>
            </a:pPr>
            <a:r>
              <a:rPr lang="en-US" dirty="0"/>
              <a:t>Writing</a:t>
            </a:r>
          </a:p>
          <a:p>
            <a:pPr marL="0" indent="0">
              <a:buNone/>
            </a:pPr>
            <a:r>
              <a:rPr lang="en-US" dirty="0"/>
              <a:t>Vocabulary</a:t>
            </a:r>
          </a:p>
          <a:p>
            <a:pPr marL="0" indent="0">
              <a:buNone/>
            </a:pPr>
            <a:r>
              <a:rPr lang="en-US" dirty="0"/>
              <a:t>Spelling</a:t>
            </a:r>
          </a:p>
          <a:p>
            <a:pPr marL="0" indent="0">
              <a:buNone/>
            </a:pPr>
            <a:r>
              <a:rPr lang="en-US" dirty="0"/>
              <a:t>Good listener</a:t>
            </a:r>
          </a:p>
          <a:p>
            <a:pPr marL="0" indent="0">
              <a:buNone/>
            </a:pPr>
            <a:r>
              <a:rPr lang="en-US" dirty="0"/>
              <a:t>Good memory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Word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Journalist</a:t>
            </a:r>
          </a:p>
          <a:p>
            <a:pPr marL="0" indent="0">
              <a:buNone/>
            </a:pPr>
            <a:r>
              <a:rPr lang="en-US" dirty="0"/>
              <a:t>Writer</a:t>
            </a:r>
          </a:p>
          <a:p>
            <a:pPr marL="0" indent="0">
              <a:buNone/>
            </a:pPr>
            <a:r>
              <a:rPr lang="en-US" dirty="0"/>
              <a:t>Editor</a:t>
            </a:r>
          </a:p>
          <a:p>
            <a:pPr marL="0" indent="0">
              <a:buNone/>
            </a:pPr>
            <a:r>
              <a:rPr lang="en-US" dirty="0"/>
              <a:t>Attorney</a:t>
            </a:r>
          </a:p>
          <a:p>
            <a:pPr marL="0" indent="0">
              <a:buNone/>
            </a:pPr>
            <a:r>
              <a:rPr lang="en-US" dirty="0"/>
              <a:t>Curator</a:t>
            </a:r>
          </a:p>
          <a:p>
            <a:pPr marL="0" indent="0">
              <a:buNone/>
            </a:pPr>
            <a:r>
              <a:rPr lang="en-US" dirty="0"/>
              <a:t>Newscaster</a:t>
            </a:r>
          </a:p>
          <a:p>
            <a:pPr marL="0" indent="0">
              <a:buNone/>
            </a:pPr>
            <a:r>
              <a:rPr lang="en-US" dirty="0"/>
              <a:t>Politician</a:t>
            </a:r>
          </a:p>
          <a:p>
            <a:pPr marL="0" indent="0">
              <a:buNone/>
            </a:pPr>
            <a:r>
              <a:rPr lang="en-US" dirty="0"/>
              <a:t>Librarian</a:t>
            </a:r>
          </a:p>
          <a:p>
            <a:pPr marL="0" indent="0">
              <a:buNone/>
            </a:pPr>
            <a:r>
              <a:rPr lang="en-US" dirty="0"/>
              <a:t>Comedian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851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Intrapersonal</a:t>
            </a:r>
          </a:p>
          <a:p>
            <a:pPr marL="0" indent="0">
              <a:buNone/>
            </a:pPr>
            <a:r>
              <a:rPr lang="en-US" dirty="0"/>
              <a:t>Self-aware</a:t>
            </a:r>
          </a:p>
          <a:p>
            <a:pPr marL="0" indent="0">
              <a:buNone/>
            </a:pPr>
            <a:r>
              <a:rPr lang="en-US"/>
              <a:t>Understand</a:t>
            </a:r>
            <a:br>
              <a:rPr lang="en-US"/>
            </a:br>
            <a:r>
              <a:rPr lang="en-US"/>
              <a:t>  emotions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Independent</a:t>
            </a:r>
          </a:p>
          <a:p>
            <a:pPr marL="0" indent="0">
              <a:buNone/>
            </a:pPr>
            <a:r>
              <a:rPr lang="en-US" dirty="0"/>
              <a:t>Self-motivated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Self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3600400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Career counselor</a:t>
            </a:r>
          </a:p>
          <a:p>
            <a:pPr marL="0" indent="0">
              <a:buNone/>
            </a:pPr>
            <a:r>
              <a:rPr lang="en-US" dirty="0"/>
              <a:t>Wellness counselor Therapist</a:t>
            </a:r>
          </a:p>
          <a:p>
            <a:pPr marL="0" indent="0">
              <a:buNone/>
            </a:pPr>
            <a:r>
              <a:rPr lang="en-US" dirty="0"/>
              <a:t>Criminologist</a:t>
            </a:r>
          </a:p>
          <a:p>
            <a:pPr marL="0" indent="0">
              <a:buNone/>
            </a:pPr>
            <a:r>
              <a:rPr lang="en-US" dirty="0"/>
              <a:t>Intelligence officer</a:t>
            </a:r>
          </a:p>
          <a:p>
            <a:pPr marL="0" indent="0">
              <a:buNone/>
            </a:pPr>
            <a:r>
              <a:rPr lang="en-US" dirty="0"/>
              <a:t>Entrepreneur</a:t>
            </a:r>
          </a:p>
          <a:p>
            <a:pPr marL="0" indent="0">
              <a:buNone/>
            </a:pPr>
            <a:r>
              <a:rPr lang="en-US" dirty="0"/>
              <a:t>Researcher</a:t>
            </a:r>
          </a:p>
          <a:p>
            <a:pPr marL="0" indent="0">
              <a:buNone/>
            </a:pPr>
            <a:r>
              <a:rPr lang="en-US" dirty="0"/>
              <a:t>Actor</a:t>
            </a:r>
          </a:p>
          <a:p>
            <a:pPr marL="0" indent="0">
              <a:buNone/>
            </a:pPr>
            <a:r>
              <a:rPr lang="en-US" dirty="0"/>
              <a:t>Artist </a:t>
            </a:r>
          </a:p>
        </p:txBody>
      </p:sp>
      <p:pic>
        <p:nvPicPr>
          <p:cNvPr id="258050" name="Picture 2" descr="http://www.liimatta.us/cms/wp-content/uploads/Building_self_aware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10" y="0"/>
            <a:ext cx="259469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1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844824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Naturalist</a:t>
            </a:r>
          </a:p>
          <a:p>
            <a:pPr marL="0" indent="0">
              <a:buNone/>
            </a:pPr>
            <a:r>
              <a:rPr lang="en-US" dirty="0"/>
              <a:t>Aware of natural surroundings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Preserve the environment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Nature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711226"/>
            <a:ext cx="4286250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Park ranger</a:t>
            </a:r>
          </a:p>
          <a:p>
            <a:pPr marL="0" indent="0">
              <a:buNone/>
            </a:pPr>
            <a:r>
              <a:rPr lang="en-US" dirty="0"/>
              <a:t>Dog trainer</a:t>
            </a:r>
          </a:p>
          <a:p>
            <a:pPr marL="0" indent="0">
              <a:buNone/>
            </a:pPr>
            <a:r>
              <a:rPr lang="en-US" dirty="0"/>
              <a:t>Landscaper</a:t>
            </a:r>
          </a:p>
          <a:p>
            <a:pPr marL="0" indent="0">
              <a:buNone/>
            </a:pPr>
            <a:r>
              <a:rPr lang="en-US" dirty="0"/>
              <a:t>Meteorologist</a:t>
            </a:r>
          </a:p>
          <a:p>
            <a:pPr marL="0" indent="0">
              <a:buNone/>
            </a:pPr>
            <a:r>
              <a:rPr lang="en-US" dirty="0"/>
              <a:t>Veterinarian</a:t>
            </a:r>
          </a:p>
          <a:p>
            <a:pPr marL="0" indent="0">
              <a:buNone/>
            </a:pPr>
            <a:r>
              <a:rPr lang="en-US" dirty="0"/>
              <a:t>Animal health technician</a:t>
            </a:r>
          </a:p>
          <a:p>
            <a:pPr marL="0" indent="0">
              <a:buNone/>
            </a:pPr>
            <a:r>
              <a:rPr lang="en-US" dirty="0"/>
              <a:t>Ecologist</a:t>
            </a:r>
          </a:p>
          <a:p>
            <a:pPr marL="0" indent="0">
              <a:buNone/>
            </a:pPr>
            <a:r>
              <a:rPr lang="en-US" dirty="0"/>
              <a:t>Wilderness guide</a:t>
            </a:r>
          </a:p>
          <a:p>
            <a:pPr marL="0" indent="0">
              <a:buNone/>
            </a:pPr>
            <a:r>
              <a:rPr lang="en-US" dirty="0"/>
              <a:t>Environmental lawyer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27" y="4217"/>
            <a:ext cx="2806990" cy="20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556792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Existential</a:t>
            </a:r>
          </a:p>
          <a:p>
            <a:pPr marL="0" indent="0">
              <a:buNone/>
            </a:pPr>
            <a:r>
              <a:rPr lang="en-US" dirty="0"/>
              <a:t>Questioning</a:t>
            </a:r>
          </a:p>
          <a:p>
            <a:pPr marL="0" indent="0">
              <a:buNone/>
            </a:pPr>
            <a:r>
              <a:rPr lang="en-US" dirty="0"/>
              <a:t>Purpose of life</a:t>
            </a:r>
          </a:p>
          <a:p>
            <a:pPr marL="0" indent="0">
              <a:buNone/>
            </a:pPr>
            <a:r>
              <a:rPr lang="en-US" dirty="0"/>
              <a:t>Religious beliefs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Curiosity Smart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556792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Counselor</a:t>
            </a:r>
          </a:p>
          <a:p>
            <a:pPr marL="0" indent="0">
              <a:buNone/>
            </a:pPr>
            <a:r>
              <a:rPr lang="en-US" dirty="0"/>
              <a:t>Psychologist</a:t>
            </a:r>
          </a:p>
          <a:p>
            <a:pPr marL="0" indent="0">
              <a:buNone/>
            </a:pPr>
            <a:r>
              <a:rPr lang="en-US" dirty="0"/>
              <a:t>Psychiatrist</a:t>
            </a:r>
          </a:p>
          <a:p>
            <a:pPr marL="0" indent="0">
              <a:buNone/>
            </a:pPr>
            <a:r>
              <a:rPr lang="en-US" dirty="0"/>
              <a:t>Social worker</a:t>
            </a:r>
          </a:p>
          <a:p>
            <a:pPr marL="0" indent="0">
              <a:buNone/>
            </a:pPr>
            <a:r>
              <a:rPr lang="en-US" dirty="0"/>
              <a:t>Ministry</a:t>
            </a:r>
          </a:p>
          <a:p>
            <a:pPr marL="0" indent="0">
              <a:buNone/>
            </a:pPr>
            <a:r>
              <a:rPr lang="en-US" dirty="0"/>
              <a:t>Philosopher</a:t>
            </a:r>
          </a:p>
          <a:p>
            <a:pPr marL="0" indent="0">
              <a:buNone/>
            </a:pPr>
            <a:r>
              <a:rPr lang="en-US" dirty="0"/>
              <a:t>Artist</a:t>
            </a:r>
          </a:p>
          <a:p>
            <a:pPr marL="0" indent="0">
              <a:buNone/>
            </a:pPr>
            <a:r>
              <a:rPr lang="en-US" dirty="0"/>
              <a:t>Scientist</a:t>
            </a:r>
          </a:p>
          <a:p>
            <a:pPr marL="0" indent="0">
              <a:buNone/>
            </a:pPr>
            <a:r>
              <a:rPr lang="en-US" dirty="0"/>
              <a:t>Researcher </a:t>
            </a:r>
          </a:p>
        </p:txBody>
      </p:sp>
      <p:pic>
        <p:nvPicPr>
          <p:cNvPr id="259074" name="Picture 2" descr="https://image.freepik.com/free-icon/bald-head-with-question-mark_318-492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8273" cy="19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8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37" cy="508000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Interpersonal + Intrapersonal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ability to recognize, control, and evaluate your emotions while realizing how they affect other people</a:t>
            </a:r>
          </a:p>
        </p:txBody>
      </p:sp>
      <p:pic>
        <p:nvPicPr>
          <p:cNvPr id="260098" name="Picture 2" descr="http://themindunleashed.org/wp-content/uploads/2015/03/emotional-intellig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21844"/>
            <a:ext cx="4872312" cy="24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74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37" cy="508000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Parts: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yourself, your goals, intentions, responses and behavior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Understanding others and their feelings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9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ryanuniversity.blueleveragemedia.com/wp-content/uploads/2014/01/b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904656" cy="48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672406"/>
            <a:ext cx="5400600" cy="508000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5799992" cy="54244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408737" cy="508000"/>
          </a:xfrm>
        </p:spPr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484784"/>
            <a:ext cx="6481763" cy="4752975"/>
          </a:xfrm>
        </p:spPr>
        <p:txBody>
          <a:bodyPr/>
          <a:lstStyle/>
          <a:p>
            <a:r>
              <a:rPr lang="en-US" dirty="0"/>
              <a:t>Express yourself</a:t>
            </a:r>
          </a:p>
          <a:p>
            <a:r>
              <a:rPr lang="en-US" dirty="0"/>
              <a:t>Work as part of a team</a:t>
            </a:r>
          </a:p>
          <a:p>
            <a:r>
              <a:rPr lang="en-US" dirty="0"/>
              <a:t>Concentrate</a:t>
            </a:r>
          </a:p>
          <a:p>
            <a:r>
              <a:rPr lang="en-US" dirty="0"/>
              <a:t>Remember</a:t>
            </a:r>
          </a:p>
          <a:p>
            <a:r>
              <a:rPr lang="en-US" dirty="0"/>
              <a:t>Make decisions</a:t>
            </a:r>
          </a:p>
          <a:p>
            <a:r>
              <a:rPr lang="en-US" dirty="0"/>
              <a:t>Deal with stress</a:t>
            </a:r>
          </a:p>
          <a:p>
            <a:r>
              <a:rPr lang="en-US" dirty="0"/>
              <a:t>Overcome challenges</a:t>
            </a:r>
          </a:p>
          <a:p>
            <a:r>
              <a:rPr lang="en-US" dirty="0"/>
              <a:t>Deal with conflict </a:t>
            </a:r>
          </a:p>
          <a:p>
            <a:r>
              <a:rPr lang="en-US" dirty="0"/>
              <a:t>Empathize with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9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7416800" cy="508000"/>
          </a:xfrm>
        </p:spPr>
        <p:txBody>
          <a:bodyPr/>
          <a:lstStyle/>
          <a:p>
            <a:r>
              <a:rPr lang="en-US" dirty="0"/>
              <a:t>How Can You Develop Emotional Intelligence?</a:t>
            </a:r>
          </a:p>
        </p:txBody>
      </p:sp>
      <p:pic>
        <p:nvPicPr>
          <p:cNvPr id="261122" name="Picture 2" descr="http://blog.mapconsulting.com/wp-content/uploads/2013/04/Emotional-Intellig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2819871" cy="28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4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dirty="0"/>
              <a:t>Developing Emotional Intelligence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81075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Use empathy.</a:t>
            </a:r>
          </a:p>
          <a:p>
            <a:r>
              <a:rPr lang="en-US" dirty="0"/>
              <a:t>Think about how your actions affect others.</a:t>
            </a:r>
          </a:p>
          <a:p>
            <a:r>
              <a:rPr lang="en-US" dirty="0"/>
              <a:t>Be intellectually curious.</a:t>
            </a:r>
          </a:p>
          <a:p>
            <a:r>
              <a:rPr lang="en-US" dirty="0"/>
              <a:t>Give others credit for their accomplishments.</a:t>
            </a:r>
          </a:p>
          <a:p>
            <a:r>
              <a:rPr lang="en-US" dirty="0"/>
              <a:t>Work on stress management.</a:t>
            </a:r>
          </a:p>
          <a:p>
            <a:r>
              <a:rPr lang="en-US" dirty="0"/>
              <a:t>Take a college course on verbal and nonverbal communication.</a:t>
            </a:r>
          </a:p>
          <a:p>
            <a:r>
              <a:rPr lang="en-US" dirty="0"/>
              <a:t>Take responsibility for your actions.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5517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These intelligences work together in complex ways to make us unique individuals.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052736"/>
            <a:ext cx="7992888" cy="533539"/>
          </a:xfrm>
        </p:spPr>
        <p:txBody>
          <a:bodyPr/>
          <a:lstStyle/>
          <a:p>
            <a:r>
              <a:rPr lang="en-US" dirty="0"/>
              <a:t>           </a:t>
            </a:r>
            <a:r>
              <a:rPr lang="en-US" b="1" dirty="0">
                <a:latin typeface="Albertus Medium" panose="020E0602030304020304" pitchFamily="34" charset="0"/>
              </a:rPr>
              <a:t>Multiple Intelligences Matching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3581400" cy="3201234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Michael Jordan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Aristotle 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Martin Luther King Jr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Sigmund Freud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William Shakespeare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Albert Einstein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“Will. </a:t>
            </a:r>
            <a:r>
              <a:rPr lang="en-US" dirty="0" err="1">
                <a:solidFill>
                  <a:schemeClr val="tx2"/>
                </a:solidFill>
                <a:latin typeface="Maiandra GD" panose="020E0502030308020204" pitchFamily="34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 am</a:t>
            </a:r>
            <a:r>
              <a:rPr lang="en-US" sz="1951" b="1" dirty="0">
                <a:latin typeface="Maiandra GD" panose="020E0502030308020204" pitchFamily="34" charset="0"/>
              </a:rPr>
              <a:t>”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Charles Darwin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2"/>
                </a:solidFill>
                <a:latin typeface="Maiandra GD" panose="020E0502030308020204" pitchFamily="34" charset="0"/>
              </a:rPr>
              <a:t>George Lucas</a:t>
            </a:r>
            <a:endParaRPr lang="en-US" sz="1951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2188840"/>
            <a:ext cx="5087675" cy="3201234"/>
          </a:xfrm>
        </p:spPr>
        <p:txBody>
          <a:bodyPr>
            <a:noAutofit/>
          </a:bodyPr>
          <a:lstStyle/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Musical hearing and remembering musical patterns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Interpersonal: understanding other people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Mathematical: working with numbers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Spatial: manipulating objects in space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Bodily-Kinesthetic: using your body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Linguistic: using language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Intrapersonal: understanding yourself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Naturalist: understanding the environment</a:t>
            </a:r>
          </a:p>
          <a:p>
            <a:pPr marL="342991" indent="-342991">
              <a:buAutoNum type="alphaUcPeriod"/>
            </a:pPr>
            <a:r>
              <a:rPr lang="en-US" sz="1500" dirty="0">
                <a:latin typeface="Maiandra GD" panose="020E0502030308020204" pitchFamily="34" charset="0"/>
              </a:rPr>
              <a:t>Existential: pondering the meaning of life and our place in the universe.</a:t>
            </a:r>
          </a:p>
        </p:txBody>
      </p:sp>
    </p:spTree>
    <p:extLst>
      <p:ext uri="{BB962C8B-B14F-4D97-AF65-F5344CB8AC3E}">
        <p14:creationId xmlns:p14="http://schemas.microsoft.com/office/powerpoint/2010/main" val="20533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1124744"/>
            <a:ext cx="4176713" cy="893762"/>
          </a:xfrm>
        </p:spPr>
        <p:txBody>
          <a:bodyPr/>
          <a:lstStyle/>
          <a:p>
            <a:r>
              <a:rPr lang="en-US" sz="4400" dirty="0"/>
              <a:t>Exploring Your Interests</a:t>
            </a:r>
          </a:p>
        </p:txBody>
      </p:sp>
    </p:spTree>
    <p:extLst>
      <p:ext uri="{BB962C8B-B14F-4D97-AF65-F5344CB8AC3E}">
        <p14:creationId xmlns:p14="http://schemas.microsoft.com/office/powerpoint/2010/main" val="3413201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08737" cy="508000"/>
          </a:xfrm>
        </p:spPr>
        <p:txBody>
          <a:bodyPr/>
          <a:lstStyle/>
          <a:p>
            <a:r>
              <a:rPr lang="en-US" dirty="0"/>
              <a:t>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764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Knowing your </a:t>
            </a:r>
            <a:br>
              <a:rPr lang="en-US" dirty="0"/>
            </a:br>
            <a:r>
              <a:rPr lang="en-US" dirty="0"/>
              <a:t>interests is helpful</a:t>
            </a:r>
            <a:br>
              <a:rPr lang="en-US" dirty="0"/>
            </a:br>
            <a:r>
              <a:rPr lang="en-US" dirty="0"/>
              <a:t>in choosing a </a:t>
            </a:r>
            <a:br>
              <a:rPr lang="en-US" dirty="0"/>
            </a:br>
            <a:r>
              <a:rPr lang="en-US" dirty="0"/>
              <a:t>major and </a:t>
            </a:r>
            <a:br>
              <a:rPr lang="en-US" dirty="0"/>
            </a:br>
            <a:r>
              <a:rPr lang="en-US" dirty="0"/>
              <a:t>career. </a:t>
            </a:r>
          </a:p>
        </p:txBody>
      </p:sp>
      <p:pic>
        <p:nvPicPr>
          <p:cNvPr id="7" name="Picture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165475" cy="41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6408737" cy="508000"/>
          </a:xfrm>
        </p:spPr>
        <p:txBody>
          <a:bodyPr/>
          <a:lstStyle/>
          <a:p>
            <a:r>
              <a:rPr lang="en-US" dirty="0"/>
              <a:t>The Interest Profiler*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6481763" cy="4752975"/>
          </a:xfrm>
        </p:spPr>
        <p:txBody>
          <a:bodyPr/>
          <a:lstStyle/>
          <a:p>
            <a:r>
              <a:rPr lang="en-US" sz="2400" dirty="0"/>
              <a:t>Place a checkmark next to the items you might like to do.  </a:t>
            </a:r>
          </a:p>
          <a:p>
            <a:r>
              <a:rPr lang="en-US" sz="2400" dirty="0"/>
              <a:t>You do not need to know how to do them or even have the opportunity to do them.</a:t>
            </a:r>
          </a:p>
          <a:p>
            <a:r>
              <a:rPr lang="en-US" sz="2400" dirty="0"/>
              <a:t>Don’t select items based on income.</a:t>
            </a:r>
          </a:p>
          <a:p>
            <a:r>
              <a:rPr lang="en-US" sz="2400" dirty="0"/>
              <a:t>You can earn higher income with more education.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example, if you would like to build a brick walkway, you could work in construction or with more education, become a civil engineer.  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*Available in the textbook </a:t>
            </a:r>
          </a:p>
        </p:txBody>
      </p:sp>
    </p:spTree>
    <p:extLst>
      <p:ext uri="{BB962C8B-B14F-4D97-AF65-F5344CB8AC3E}">
        <p14:creationId xmlns:p14="http://schemas.microsoft.com/office/powerpoint/2010/main" val="4191145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HOLLAND’S HEXAGON</a:t>
            </a:r>
            <a:endParaRPr lang="en-US" dirty="0"/>
          </a:p>
        </p:txBody>
      </p:sp>
      <p:pic>
        <p:nvPicPr>
          <p:cNvPr id="262146" name="Picture 2" descr="http://aai-assessment.com/wp-content/uploads/2015/07/RAISEC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63386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2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96752"/>
            <a:ext cx="6408737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Multiple Intelligences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916832"/>
            <a:ext cx="6481763" cy="4752975"/>
          </a:xfrm>
        </p:spPr>
        <p:txBody>
          <a:bodyPr/>
          <a:lstStyle/>
          <a:p>
            <a:pPr>
              <a:defRPr/>
            </a:pPr>
            <a:r>
              <a:rPr lang="en-US" dirty="0"/>
              <a:t>Developed by Howard Gardner</a:t>
            </a:r>
          </a:p>
          <a:p>
            <a:pPr>
              <a:defRPr/>
            </a:pPr>
            <a:r>
              <a:rPr lang="en-US" dirty="0"/>
              <a:t>Defined as the human ability to solve problems or design or compose things valued in at least one culture  </a:t>
            </a:r>
          </a:p>
          <a:p>
            <a:pPr>
              <a:defRPr/>
            </a:pPr>
            <a:r>
              <a:rPr lang="en-US" dirty="0"/>
              <a:t>Broadens the scope of human potential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19125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Investigative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Have a strong interest in science</a:t>
            </a:r>
          </a:p>
          <a:p>
            <a:pPr>
              <a:defRPr/>
            </a:pPr>
            <a:r>
              <a:rPr lang="en-US" dirty="0"/>
              <a:t>Work with theories, analyze data and solve problems</a:t>
            </a:r>
          </a:p>
          <a:p>
            <a:pPr>
              <a:defRPr/>
            </a:pPr>
            <a:r>
              <a:rPr lang="en-US" dirty="0"/>
              <a:t>Are analytical, curious, original and creative</a:t>
            </a:r>
          </a:p>
          <a:p>
            <a:pPr>
              <a:defRPr/>
            </a:pPr>
            <a:r>
              <a:rPr lang="en-US" dirty="0"/>
              <a:t>Have good skills in math and science</a:t>
            </a:r>
          </a:p>
          <a:p>
            <a:pPr>
              <a:defRPr/>
            </a:pPr>
            <a:r>
              <a:rPr lang="en-US" dirty="0"/>
              <a:t>Are employed in science or lab related work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1368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836712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Artistic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Enjoy visual arts, music, drama or writing</a:t>
            </a:r>
          </a:p>
          <a:p>
            <a:pPr>
              <a:defRPr/>
            </a:pPr>
            <a:r>
              <a:rPr lang="en-US" dirty="0"/>
              <a:t>Are creative and value self expression</a:t>
            </a:r>
          </a:p>
          <a:p>
            <a:pPr>
              <a:defRPr/>
            </a:pPr>
            <a:r>
              <a:rPr lang="en-US" dirty="0"/>
              <a:t>Work in unstructured and flexible environments</a:t>
            </a:r>
          </a:p>
          <a:p>
            <a:pPr>
              <a:defRPr/>
            </a:pPr>
            <a:r>
              <a:rPr lang="en-US" dirty="0"/>
              <a:t>Have artistic talent</a:t>
            </a:r>
          </a:p>
          <a:p>
            <a:pPr>
              <a:defRPr/>
            </a:pPr>
            <a:r>
              <a:rPr lang="en-US" dirty="0"/>
              <a:t>Work in museums, theaters, concert halls, advertising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2890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908720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Social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Like to work with people</a:t>
            </a:r>
          </a:p>
          <a:p>
            <a:pPr>
              <a:defRPr/>
            </a:pPr>
            <a:r>
              <a:rPr lang="en-US" dirty="0"/>
              <a:t>Enjoy helping, nurturing and caring for others</a:t>
            </a:r>
          </a:p>
          <a:p>
            <a:pPr>
              <a:defRPr/>
            </a:pPr>
            <a:r>
              <a:rPr lang="en-US" dirty="0"/>
              <a:t>Have social, communication and teaching skills</a:t>
            </a:r>
          </a:p>
          <a:p>
            <a:pPr>
              <a:defRPr/>
            </a:pPr>
            <a:r>
              <a:rPr lang="en-US" dirty="0"/>
              <a:t>Humanistic, idealistic</a:t>
            </a:r>
          </a:p>
          <a:p>
            <a:pPr>
              <a:defRPr/>
            </a:pPr>
            <a:r>
              <a:rPr lang="en-US" dirty="0"/>
              <a:t>Work in schools, social services, religious occupations, health care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4530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68760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Enterprising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2564904"/>
            <a:ext cx="7056438" cy="371358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Like to persuade, lead or supervise</a:t>
            </a:r>
          </a:p>
          <a:p>
            <a:pPr>
              <a:defRPr/>
            </a:pPr>
            <a:r>
              <a:rPr lang="en-US" dirty="0"/>
              <a:t>Have skills in selling and communication</a:t>
            </a:r>
          </a:p>
          <a:p>
            <a:pPr>
              <a:defRPr/>
            </a:pPr>
            <a:r>
              <a:rPr lang="en-US" dirty="0"/>
              <a:t>Seek positions of leadership, status and power</a:t>
            </a:r>
          </a:p>
          <a:p>
            <a:pPr>
              <a:defRPr/>
            </a:pPr>
            <a:r>
              <a:rPr lang="en-US" dirty="0"/>
              <a:t>Employed in business, government, sales and politics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4644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340768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Conventional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708920"/>
            <a:ext cx="7056438" cy="374406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Good at organizing and managing details</a:t>
            </a:r>
          </a:p>
          <a:p>
            <a:pPr>
              <a:defRPr/>
            </a:pPr>
            <a:r>
              <a:rPr lang="en-US" dirty="0"/>
              <a:t>Like math, accounting, finance</a:t>
            </a:r>
          </a:p>
          <a:p>
            <a:pPr>
              <a:defRPr/>
            </a:pPr>
            <a:r>
              <a:rPr lang="en-US" dirty="0"/>
              <a:t>Are efficient and patient</a:t>
            </a:r>
          </a:p>
          <a:p>
            <a:pPr>
              <a:defRPr/>
            </a:pPr>
            <a:r>
              <a:rPr lang="en-US" dirty="0"/>
              <a:t>Prefer structure</a:t>
            </a:r>
          </a:p>
          <a:p>
            <a:pPr>
              <a:defRPr/>
            </a:pPr>
            <a:r>
              <a:rPr lang="en-US" dirty="0"/>
              <a:t>Work in business, corporations, quality control, and financial institutions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757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052736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Realistic Persons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060848"/>
            <a:ext cx="7056438" cy="42484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Enjoy working with tools, machines, equipment</a:t>
            </a:r>
          </a:p>
          <a:p>
            <a:pPr>
              <a:defRPr/>
            </a:pPr>
            <a:r>
              <a:rPr lang="en-US" dirty="0"/>
              <a:t>Often work outdoors</a:t>
            </a:r>
          </a:p>
          <a:p>
            <a:pPr>
              <a:defRPr/>
            </a:pPr>
            <a:r>
              <a:rPr lang="en-US" dirty="0"/>
              <a:t>Are active and adventurous</a:t>
            </a:r>
          </a:p>
          <a:p>
            <a:pPr>
              <a:defRPr/>
            </a:pPr>
            <a:r>
              <a:rPr lang="en-US" dirty="0"/>
              <a:t>Have good mechanical abilities</a:t>
            </a:r>
          </a:p>
          <a:p>
            <a:pPr>
              <a:defRPr/>
            </a:pPr>
            <a:r>
              <a:rPr lang="en-US" dirty="0"/>
              <a:t>Are employed in manufacturing, construction, transportation and engineering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690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 What are 20 things you like to do?</a:t>
            </a:r>
            <a:br>
              <a:rPr lang="en-US" dirty="0"/>
            </a:br>
            <a:endParaRPr lang="en-US" dirty="0"/>
          </a:p>
        </p:txBody>
      </p:sp>
      <p:pic>
        <p:nvPicPr>
          <p:cNvPr id="6147" name="Picture 5" descr="j01985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276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Can you list 20 things you like to do in 5 minutes?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852936"/>
            <a:ext cx="4237145" cy="33930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Now that you have your list, put a </a:t>
            </a:r>
            <a:r>
              <a:rPr lang="en-US" sz="6000" b="1" dirty="0">
                <a:solidFill>
                  <a:srgbClr val="C00000"/>
                </a:solidFill>
              </a:rPr>
              <a:t>$</a:t>
            </a:r>
            <a:r>
              <a:rPr lang="en-US" dirty="0"/>
              <a:t> next to anything that costs more than $20 each time you do it.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733800" y="3581400"/>
          <a:ext cx="24003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3" imgW="4579545" imgH="5270626" progId="MS_ClipArt_Gallery.2">
                  <p:embed/>
                </p:oleObj>
              </mc:Choice>
              <mc:Fallback>
                <p:oleObj name="Clip" r:id="rId3" imgW="4579545" imgH="5270626" progId="MS_ClipArt_Gallery.2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81400"/>
                        <a:ext cx="2400300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P</a:t>
            </a:r>
            <a:r>
              <a:rPr lang="en-US" dirty="0"/>
              <a:t> to the left of each item that you do with people.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19400"/>
            <a:ext cx="4550685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ttp://www.thepath.net.in/Images/Multiple-Intelligenc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890741" cy="5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I</a:t>
            </a:r>
            <a:r>
              <a:rPr lang="en-US" dirty="0"/>
              <a:t> next to anything that you do by yourself (individually)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2819400"/>
            <a:ext cx="2089150" cy="317461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T</a:t>
            </a:r>
            <a:r>
              <a:rPr lang="en-US" dirty="0"/>
              <a:t> next to the items that involve working with things.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38450"/>
            <a:ext cx="7416800" cy="4038600"/>
          </a:xfrm>
        </p:spPr>
        <p:txBody>
          <a:bodyPr/>
          <a:lstStyle/>
          <a:p>
            <a:pPr>
              <a:defRPr/>
            </a:pPr>
            <a:r>
              <a:rPr lang="en-US" dirty="0"/>
              <a:t>Cars</a:t>
            </a:r>
          </a:p>
          <a:p>
            <a:pPr>
              <a:defRPr/>
            </a:pPr>
            <a:r>
              <a:rPr lang="en-US" dirty="0"/>
              <a:t>Tools</a:t>
            </a:r>
          </a:p>
          <a:p>
            <a:pPr>
              <a:defRPr/>
            </a:pPr>
            <a:r>
              <a:rPr lang="en-US" dirty="0"/>
              <a:t>Gardening</a:t>
            </a:r>
          </a:p>
          <a:p>
            <a:pPr>
              <a:defRPr/>
            </a:pPr>
            <a:r>
              <a:rPr lang="en-US" dirty="0"/>
              <a:t>Crafts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07118"/>
              </p:ext>
            </p:extLst>
          </p:nvPr>
        </p:nvGraphicFramePr>
        <p:xfrm>
          <a:off x="3657600" y="2895600"/>
          <a:ext cx="2324100" cy="307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3" imgW="980237" imgH="1293876" progId="MS_ClipArt_Gallery.2">
                  <p:embed/>
                </p:oleObj>
              </mc:Choice>
              <mc:Fallback>
                <p:oleObj name="Clip" r:id="rId3" imgW="980237" imgH="1293876" progId="MS_ClipArt_Gallery.2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2324100" cy="3070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D</a:t>
            </a:r>
            <a:r>
              <a:rPr lang="en-US" dirty="0"/>
              <a:t> next to items that involve working with data.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dirty="0"/>
              <a:t>Computers</a:t>
            </a:r>
          </a:p>
          <a:p>
            <a:pPr>
              <a:defRPr/>
            </a:pPr>
            <a:r>
              <a:rPr lang="en-US" dirty="0"/>
              <a:t>Math</a:t>
            </a:r>
          </a:p>
          <a:p>
            <a:pPr>
              <a:defRPr/>
            </a:pPr>
            <a:r>
              <a:rPr lang="en-US" dirty="0"/>
              <a:t>Budgeting</a:t>
            </a:r>
          </a:p>
          <a:p>
            <a:pPr>
              <a:defRPr/>
            </a:pPr>
            <a:r>
              <a:rPr lang="en-US" dirty="0"/>
              <a:t>Organizing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15198"/>
              </p:ext>
            </p:extLst>
          </p:nvPr>
        </p:nvGraphicFramePr>
        <p:xfrm>
          <a:off x="3429000" y="2362200"/>
          <a:ext cx="3283496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7402982" imgH="6930238" progId="MS_ClipArt_Gallery.2">
                  <p:embed/>
                </p:oleObj>
              </mc:Choice>
              <mc:Fallback>
                <p:oleObj name="Clip" r:id="rId3" imgW="7402982" imgH="6930238" progId="MS_ClipArt_Gallery.2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62200"/>
                        <a:ext cx="3283496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A</a:t>
            </a:r>
            <a:r>
              <a:rPr lang="en-US" dirty="0"/>
              <a:t> next to items that involve physical activity.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71775"/>
            <a:ext cx="4572000" cy="304770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next to items that involve risk or adventure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852936"/>
            <a:ext cx="7416800" cy="3468687"/>
          </a:xfrm>
        </p:spPr>
        <p:txBody>
          <a:bodyPr/>
          <a:lstStyle/>
          <a:p>
            <a:pPr>
              <a:defRPr/>
            </a:pPr>
            <a:r>
              <a:rPr lang="en-US" dirty="0"/>
              <a:t>Car racing</a:t>
            </a:r>
          </a:p>
          <a:p>
            <a:pPr>
              <a:defRPr/>
            </a:pPr>
            <a:r>
              <a:rPr lang="en-US" dirty="0"/>
              <a:t>Skiing</a:t>
            </a:r>
          </a:p>
          <a:p>
            <a:pPr>
              <a:defRPr/>
            </a:pPr>
            <a:r>
              <a:rPr lang="en-US" dirty="0"/>
              <a:t>Motorcycle riding</a:t>
            </a:r>
          </a:p>
          <a:p>
            <a:pPr>
              <a:defRPr/>
            </a:pPr>
            <a:r>
              <a:rPr lang="en-US" dirty="0"/>
              <a:t>Skydiving</a:t>
            </a:r>
          </a:p>
          <a:p>
            <a:pPr>
              <a:defRPr/>
            </a:pPr>
            <a:r>
              <a:rPr lang="en-US" dirty="0"/>
              <a:t>Rock Climbing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432" y="3140968"/>
            <a:ext cx="4280030" cy="27636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</a:t>
            </a:r>
            <a:r>
              <a:rPr lang="en-US" sz="6000" b="1" dirty="0">
                <a:solidFill>
                  <a:srgbClr val="C00000"/>
                </a:solidFill>
              </a:rPr>
              <a:t>MT</a:t>
            </a:r>
            <a:r>
              <a:rPr lang="en-US" dirty="0"/>
              <a:t> next to the items you would like to spend more time doing.</a:t>
            </a:r>
          </a:p>
        </p:txBody>
      </p:sp>
      <p:graphicFrame>
        <p:nvGraphicFramePr>
          <p:cNvPr id="15363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442394"/>
              </p:ext>
            </p:extLst>
          </p:nvPr>
        </p:nvGraphicFramePr>
        <p:xfrm>
          <a:off x="6802437" y="3983037"/>
          <a:ext cx="2370138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2875984" imgH="3464459" progId="MS_ClipArt_Gallery.2">
                  <p:embed/>
                </p:oleObj>
              </mc:Choice>
              <mc:Fallback>
                <p:oleObj name="Clip" r:id="rId3" imgW="2875984" imgH="3464459" progId="MS_ClipArt_Gallery.2">
                  <p:embed/>
                  <p:pic>
                    <p:nvPicPr>
                      <p:cNvPr id="15363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7" y="3983037"/>
                        <a:ext cx="2370138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Number </a:t>
            </a:r>
            <a:r>
              <a:rPr lang="en-US" sz="6000" b="1" dirty="0">
                <a:solidFill>
                  <a:srgbClr val="C00000"/>
                </a:solidFill>
              </a:rPr>
              <a:t>1-5</a:t>
            </a:r>
            <a:r>
              <a:rPr lang="en-US" dirty="0"/>
              <a:t> the most important items on your list.</a:t>
            </a:r>
            <a:br>
              <a:rPr lang="en-US" dirty="0"/>
            </a:br>
            <a:r>
              <a:rPr lang="en-US" dirty="0"/>
              <a:t>What is your number one interest?  Share it with the class.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861048"/>
            <a:ext cx="1967825" cy="1721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20 Things You Like to Do</a:t>
            </a:r>
            <a:br>
              <a:rPr lang="en-US" dirty="0">
                <a:solidFill>
                  <a:srgbClr val="FFFF99"/>
                </a:solidFill>
              </a:rPr>
            </a:br>
            <a:br>
              <a:rPr lang="en-US" dirty="0"/>
            </a:br>
            <a:r>
              <a:rPr lang="en-US" dirty="0"/>
              <a:t>Answer questions at the end of this activity.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kind of lifestyle do you prefer?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327400"/>
            <a:ext cx="55499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riangle for Pa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4975"/>
            <a:ext cx="4876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Lifestyle Triangle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416800" cy="508000"/>
          </a:xfrm>
        </p:spPr>
        <p:txBody>
          <a:bodyPr/>
          <a:lstStyle/>
          <a:p>
            <a:r>
              <a:rPr lang="en-US" dirty="0"/>
              <a:t>Three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416800" cy="3849687"/>
          </a:xfrm>
        </p:spPr>
        <p:txBody>
          <a:bodyPr/>
          <a:lstStyle/>
          <a:p>
            <a:r>
              <a:rPr lang="en-US" dirty="0"/>
              <a:t>Heredity</a:t>
            </a:r>
          </a:p>
          <a:p>
            <a:r>
              <a:rPr lang="en-US" dirty="0"/>
              <a:t>Personal Life History</a:t>
            </a:r>
          </a:p>
          <a:p>
            <a:r>
              <a:rPr lang="en-US" dirty="0"/>
              <a:t>Cultural and historical background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Key Idea: </a:t>
            </a:r>
            <a:r>
              <a:rPr lang="en-US" dirty="0"/>
              <a:t>You can develop your multiple intelligences.</a:t>
            </a:r>
          </a:p>
        </p:txBody>
      </p:sp>
    </p:spTree>
    <p:extLst>
      <p:ext uri="{BB962C8B-B14F-4D97-AF65-F5344CB8AC3E}">
        <p14:creationId xmlns:p14="http://schemas.microsoft.com/office/powerpoint/2010/main" val="597242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0600"/>
            <a:ext cx="6408737" cy="508000"/>
          </a:xfrm>
        </p:spPr>
        <p:txBody>
          <a:bodyPr/>
          <a:lstStyle/>
          <a:p>
            <a:r>
              <a:rPr lang="en-US" dirty="0"/>
              <a:t>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Look at the results of 20 Things You Like to Do.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you have a balance between leisure, socializing and work/study?</a:t>
            </a:r>
          </a:p>
        </p:txBody>
      </p:sp>
    </p:spTree>
    <p:extLst>
      <p:ext uri="{BB962C8B-B14F-4D97-AF65-F5344CB8AC3E}">
        <p14:creationId xmlns:p14="http://schemas.microsoft.com/office/powerpoint/2010/main" val="1563840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268760"/>
            <a:ext cx="4176713" cy="893762"/>
          </a:xfrm>
        </p:spPr>
        <p:txBody>
          <a:bodyPr/>
          <a:lstStyle/>
          <a:p>
            <a:r>
              <a:rPr lang="en-US" sz="4400" dirty="0"/>
              <a:t>Exploring Your Values</a:t>
            </a:r>
          </a:p>
        </p:txBody>
      </p:sp>
    </p:spTree>
    <p:extLst>
      <p:ext uri="{BB962C8B-B14F-4D97-AF65-F5344CB8AC3E}">
        <p14:creationId xmlns:p14="http://schemas.microsoft.com/office/powerpoint/2010/main" val="11581208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What Are Your Values?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4427802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Values are: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901304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What we think is important</a:t>
            </a:r>
          </a:p>
          <a:p>
            <a:pPr>
              <a:defRPr/>
            </a:pPr>
            <a:r>
              <a:rPr lang="en-US" sz="4000" dirty="0"/>
              <a:t>What we feel is right and good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789040"/>
            <a:ext cx="4657725" cy="19407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</a:rPr>
              <a:t>Where do we get our values?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717032"/>
            <a:ext cx="5333996" cy="14287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Values come from: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416800" cy="4267200"/>
          </a:xfrm>
        </p:spPr>
        <p:txBody>
          <a:bodyPr/>
          <a:lstStyle/>
          <a:p>
            <a:pPr>
              <a:defRPr/>
            </a:pPr>
            <a:r>
              <a:rPr lang="en-US" dirty="0"/>
              <a:t>Parents</a:t>
            </a:r>
          </a:p>
          <a:p>
            <a:pPr>
              <a:defRPr/>
            </a:pPr>
            <a:r>
              <a:rPr lang="en-US" dirty="0"/>
              <a:t>Friends</a:t>
            </a:r>
          </a:p>
          <a:p>
            <a:pPr>
              <a:defRPr/>
            </a:pPr>
            <a:r>
              <a:rPr lang="en-US" dirty="0"/>
              <a:t>Culture</a:t>
            </a:r>
          </a:p>
          <a:p>
            <a:pPr>
              <a:defRPr/>
            </a:pPr>
            <a:r>
              <a:rPr lang="en-US" dirty="0"/>
              <a:t>Church</a:t>
            </a:r>
          </a:p>
          <a:p>
            <a:pPr>
              <a:defRPr/>
            </a:pPr>
            <a:r>
              <a:rPr lang="en-US" dirty="0"/>
              <a:t>Media</a:t>
            </a:r>
          </a:p>
          <a:p>
            <a:pPr>
              <a:defRPr/>
            </a:pPr>
            <a:r>
              <a:rPr lang="en-US" dirty="0"/>
              <a:t>Society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810000" y="2057400"/>
          <a:ext cx="38481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3" imgW="525780" imgH="425196" progId="MS_ClipArt_Gallery.2">
                  <p:embed/>
                </p:oleObj>
              </mc:Choice>
              <mc:Fallback>
                <p:oleObj name="Clip" r:id="rId3" imgW="525780" imgH="425196" progId="MS_ClipArt_Gallery.2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38481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Assignment: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My Personal Coat of 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6705600" cy="37338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you like about yourself</a:t>
            </a:r>
          </a:p>
          <a:p>
            <a:pPr>
              <a:defRPr/>
            </a:pPr>
            <a:r>
              <a:rPr lang="en-US" dirty="0"/>
              <a:t>Your greatest achievement</a:t>
            </a:r>
          </a:p>
          <a:p>
            <a:pPr>
              <a:defRPr/>
            </a:pPr>
            <a:r>
              <a:rPr lang="en-US" dirty="0"/>
              <a:t>Your most prized possession</a:t>
            </a:r>
          </a:p>
          <a:p>
            <a:pPr>
              <a:defRPr/>
            </a:pPr>
            <a:r>
              <a:rPr lang="en-US" dirty="0"/>
              <a:t>What you value most in life</a:t>
            </a:r>
          </a:p>
          <a:p>
            <a:pPr>
              <a:defRPr/>
            </a:pPr>
            <a:r>
              <a:rPr lang="en-US" dirty="0"/>
              <a:t>A symbol of your personality</a:t>
            </a:r>
          </a:p>
          <a:p>
            <a:pPr>
              <a:defRPr/>
            </a:pPr>
            <a:r>
              <a:rPr lang="en-US" dirty="0"/>
              <a:t>Three words to be remembered by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</a:rPr>
              <a:t>Some samples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oatofArm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5926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oatofArm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63637"/>
            <a:ext cx="47244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8737" cy="508000"/>
          </a:xfrm>
        </p:spPr>
        <p:txBody>
          <a:bodyPr/>
          <a:lstStyle/>
          <a:p>
            <a:r>
              <a:rPr lang="en-US" dirty="0"/>
              <a:t>Life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105025"/>
            <a:ext cx="6481763" cy="4752975"/>
          </a:xfrm>
        </p:spPr>
        <p:txBody>
          <a:bodyPr/>
          <a:lstStyle/>
          <a:p>
            <a:r>
              <a:rPr lang="en-US" dirty="0"/>
              <a:t>Crystallizers promote the development of the intelligence.</a:t>
            </a:r>
          </a:p>
          <a:p>
            <a:r>
              <a:rPr lang="en-US" dirty="0"/>
              <a:t>Paralyzers inhibit the development of the intelligence.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are some factors that affected your intelligences early in life?</a:t>
            </a:r>
          </a:p>
        </p:txBody>
      </p:sp>
    </p:spTree>
    <p:extLst>
      <p:ext uri="{BB962C8B-B14F-4D97-AF65-F5344CB8AC3E}">
        <p14:creationId xmlns:p14="http://schemas.microsoft.com/office/powerpoint/2010/main" val="31141614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oatofArm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5525"/>
            <a:ext cx="4818063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Complete:</a:t>
            </a:r>
            <a:br>
              <a:rPr lang="en-US"/>
            </a:br>
            <a:r>
              <a:rPr lang="en-US"/>
              <a:t>Assessing Your Personal Values </a:t>
            </a:r>
            <a:br>
              <a:rPr lang="en-US"/>
            </a:br>
            <a:br>
              <a:rPr lang="en-US"/>
            </a:br>
            <a:r>
              <a:rPr lang="en-US"/>
              <a:t>Share your highest value with the class</a:t>
            </a:r>
            <a:br>
              <a:rPr lang="en-US"/>
            </a:br>
            <a:br>
              <a:rPr lang="en-US"/>
            </a:br>
            <a:r>
              <a:rPr lang="en-US"/>
              <a:t>Complete: </a:t>
            </a:r>
            <a:br>
              <a:rPr lang="en-US"/>
            </a:br>
            <a:r>
              <a:rPr lang="en-US"/>
              <a:t>Summing Up Values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2"/>
                </a:solidFill>
              </a:rPr>
              <a:t>Making a Career Decision</a:t>
            </a:r>
          </a:p>
        </p:txBody>
      </p:sp>
      <p:pic>
        <p:nvPicPr>
          <p:cNvPr id="675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0944"/>
            <a:ext cx="5681663" cy="40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There is a choice you have to make,</a:t>
            </a:r>
            <a:br>
              <a:rPr lang="en-US" sz="3600" dirty="0"/>
            </a:br>
            <a:r>
              <a:rPr lang="en-US" sz="3600" dirty="0"/>
              <a:t>In everything you do.</a:t>
            </a:r>
            <a:br>
              <a:rPr lang="en-US" sz="3600" dirty="0"/>
            </a:br>
            <a:r>
              <a:rPr lang="en-US" sz="3600" dirty="0"/>
              <a:t>And you must always keep in mind,</a:t>
            </a:r>
            <a:br>
              <a:rPr lang="en-US" sz="3600" dirty="0"/>
            </a:br>
            <a:r>
              <a:rPr lang="en-US" sz="3600" dirty="0"/>
              <a:t>The choice you make, makes you.</a:t>
            </a:r>
            <a:endParaRPr lang="en-US" dirty="0"/>
          </a:p>
        </p:txBody>
      </p:sp>
      <p:pic>
        <p:nvPicPr>
          <p:cNvPr id="686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6638"/>
            <a:ext cx="3409950" cy="22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Steps in Making a Career Decision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7416800" cy="4154487"/>
          </a:xfrm>
        </p:spPr>
        <p:txBody>
          <a:bodyPr/>
          <a:lstStyle/>
          <a:p>
            <a:pPr>
              <a:defRPr/>
            </a:pPr>
            <a:r>
              <a:rPr lang="en-US" dirty="0"/>
              <a:t>Self-assessment</a:t>
            </a:r>
          </a:p>
          <a:p>
            <a:pPr lvl="1">
              <a:buClr>
                <a:srgbClr val="CC66FF"/>
              </a:buClr>
              <a:defRPr/>
            </a:pPr>
            <a:r>
              <a:rPr lang="en-US" dirty="0"/>
              <a:t>Personality, Interests, Values, Skills</a:t>
            </a:r>
          </a:p>
          <a:p>
            <a:pPr>
              <a:defRPr/>
            </a:pPr>
            <a:r>
              <a:rPr lang="en-US" dirty="0"/>
              <a:t>Explore Options</a:t>
            </a:r>
          </a:p>
          <a:p>
            <a:pPr>
              <a:defRPr/>
            </a:pPr>
            <a:r>
              <a:rPr lang="en-US" dirty="0"/>
              <a:t>Research careers</a:t>
            </a:r>
          </a:p>
          <a:p>
            <a:pPr>
              <a:defRPr/>
            </a:pPr>
            <a:r>
              <a:rPr lang="en-US" dirty="0"/>
              <a:t>Plan your education</a:t>
            </a:r>
          </a:p>
          <a:p>
            <a:pPr>
              <a:defRPr/>
            </a:pPr>
            <a:r>
              <a:rPr lang="en-US" dirty="0"/>
              <a:t>Make a commitment and take action</a:t>
            </a:r>
          </a:p>
          <a:p>
            <a:pPr>
              <a:defRPr/>
            </a:pPr>
            <a:r>
              <a:rPr lang="en-US" dirty="0"/>
              <a:t>Evaluate</a:t>
            </a:r>
          </a:p>
          <a:p>
            <a:pPr>
              <a:defRPr/>
            </a:pPr>
            <a:r>
              <a:rPr lang="en-US" dirty="0"/>
              <a:t>How is it working?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655515" cy="181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19200"/>
            <a:ext cx="6408737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Planful Decisions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39131"/>
            <a:ext cx="6481763" cy="4752975"/>
          </a:xfrm>
        </p:spPr>
        <p:txBody>
          <a:bodyPr/>
          <a:lstStyle/>
          <a:p>
            <a:pPr>
              <a:defRPr/>
            </a:pPr>
            <a:r>
              <a:rPr lang="en-US" dirty="0"/>
              <a:t>Weigh the consequences</a:t>
            </a:r>
          </a:p>
          <a:p>
            <a:pPr>
              <a:defRPr/>
            </a:pPr>
            <a:r>
              <a:rPr lang="en-US" dirty="0"/>
              <a:t>What are the pros and cons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3732" name="Picture 4" descr="j00949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265747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Use Planful Decisions for: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416800" cy="3087687"/>
          </a:xfrm>
        </p:spPr>
        <p:txBody>
          <a:bodyPr/>
          <a:lstStyle/>
          <a:p>
            <a:pPr>
              <a:defRPr/>
            </a:pPr>
            <a:r>
              <a:rPr lang="en-US" dirty="0"/>
              <a:t>What is my major?</a:t>
            </a:r>
          </a:p>
          <a:p>
            <a:pPr>
              <a:defRPr/>
            </a:pPr>
            <a:r>
              <a:rPr lang="en-US" dirty="0"/>
              <a:t>What is my career?</a:t>
            </a:r>
          </a:p>
          <a:p>
            <a:pPr>
              <a:defRPr/>
            </a:pPr>
            <a:r>
              <a:rPr lang="en-US" dirty="0"/>
              <a:t>Who should I marry?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7475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35693"/>
              </p:ext>
            </p:extLst>
          </p:nvPr>
        </p:nvGraphicFramePr>
        <p:xfrm>
          <a:off x="6789737" y="4121150"/>
          <a:ext cx="2325688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3" imgW="1544422" imgH="1804111" progId="MS_ClipArt_Gallery.2">
                  <p:embed/>
                </p:oleObj>
              </mc:Choice>
              <mc:Fallback>
                <p:oleObj name="Clip" r:id="rId3" imgW="1544422" imgH="1804111" progId="MS_ClipArt_Gallery.2">
                  <p:embed/>
                  <p:pic>
                    <p:nvPicPr>
                      <p:cNvPr id="74756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7" y="4121150"/>
                        <a:ext cx="2325688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Steps in Planful Decisions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State the problem</a:t>
            </a:r>
          </a:p>
          <a:p>
            <a:pPr>
              <a:defRPr/>
            </a:pPr>
            <a:r>
              <a:rPr lang="en-US" dirty="0"/>
              <a:t>Consider your values</a:t>
            </a:r>
          </a:p>
          <a:p>
            <a:pPr>
              <a:defRPr/>
            </a:pPr>
            <a:r>
              <a:rPr lang="en-US" dirty="0"/>
              <a:t>What are your talents?</a:t>
            </a:r>
          </a:p>
          <a:p>
            <a:pPr>
              <a:defRPr/>
            </a:pPr>
            <a:r>
              <a:rPr lang="en-US" dirty="0"/>
              <a:t>Gather information</a:t>
            </a:r>
          </a:p>
          <a:p>
            <a:pPr>
              <a:defRPr/>
            </a:pPr>
            <a:r>
              <a:rPr lang="en-US" dirty="0"/>
              <a:t>Generate alternatives</a:t>
            </a:r>
          </a:p>
          <a:p>
            <a:pPr>
              <a:defRPr/>
            </a:pPr>
            <a:r>
              <a:rPr lang="en-US" dirty="0"/>
              <a:t>Evaluate the pros and cons of the options</a:t>
            </a:r>
          </a:p>
          <a:p>
            <a:pPr>
              <a:defRPr/>
            </a:pPr>
            <a:r>
              <a:rPr lang="en-US" dirty="0"/>
              <a:t>Select the best alternative</a:t>
            </a:r>
          </a:p>
          <a:p>
            <a:pPr>
              <a:defRPr/>
            </a:pPr>
            <a:r>
              <a:rPr lang="en-US" dirty="0"/>
              <a:t>Take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Group Activity: Planful Decision</a:t>
            </a:r>
            <a:br>
              <a:rPr lang="en-US" dirty="0"/>
            </a:br>
            <a:endParaRPr lang="en-US" dirty="0"/>
          </a:p>
        </p:txBody>
      </p:sp>
      <p:pic>
        <p:nvPicPr>
          <p:cNvPr id="768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567112"/>
            <a:ext cx="34163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Keys to Success:</a:t>
            </a:r>
            <a:br>
              <a:rPr lang="en-US" dirty="0"/>
            </a:br>
            <a:r>
              <a:rPr lang="en-US" dirty="0"/>
              <a:t>Act on Your Values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286000" y="2133600"/>
          <a:ext cx="3170238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3170238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8092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Your textbook provides an opportunity to explore your multiple intelligences.  Use the access code to take the </a:t>
            </a:r>
            <a:r>
              <a:rPr lang="en-US" sz="4000" dirty="0" err="1"/>
              <a:t>AchieveWORKS</a:t>
            </a:r>
            <a:r>
              <a:rPr lang="en-US" sz="4000" dirty="0"/>
              <a:t> Intelligences assessment.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Make important decisions based on your values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 dirty="0"/>
              <a:t>Should I go to college?</a:t>
            </a:r>
          </a:p>
          <a:p>
            <a:pPr>
              <a:defRPr/>
            </a:pPr>
            <a:r>
              <a:rPr lang="en-US" dirty="0"/>
              <a:t>What is my major</a:t>
            </a:r>
          </a:p>
          <a:p>
            <a:pPr>
              <a:defRPr/>
            </a:pPr>
            <a:r>
              <a:rPr lang="en-US" dirty="0"/>
              <a:t>What career should I choose?</a:t>
            </a:r>
          </a:p>
          <a:p>
            <a:pPr>
              <a:defRPr/>
            </a:pPr>
            <a:r>
              <a:rPr lang="en-US" dirty="0"/>
              <a:t>Who should I marry?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</a:rPr>
              <a:t>Knowing your values is not enough.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solidFill>
                  <a:schemeClr val="tx1"/>
                </a:solidFill>
              </a:rPr>
              <a:t>Act on your values.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For example, if you value your good health, what actions will you take?</a:t>
            </a:r>
          </a:p>
        </p:txBody>
      </p:sp>
      <p:graphicFrame>
        <p:nvGraphicFramePr>
          <p:cNvPr id="52227" name="Object 0"/>
          <p:cNvGraphicFramePr>
            <a:graphicFrameLocks noChangeAspect="1"/>
          </p:cNvGraphicFramePr>
          <p:nvPr/>
        </p:nvGraphicFramePr>
        <p:xfrm>
          <a:off x="2514600" y="3429000"/>
          <a:ext cx="3352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lip" r:id="rId3" imgW="909833" imgH="668672" progId="MS_ClipArt_Gallery.2">
                  <p:embed/>
                </p:oleObj>
              </mc:Choice>
              <mc:Fallback>
                <p:oleObj name="Clip" r:id="rId3" imgW="909833" imgH="668672" progId="MS_ClipArt_Gallery.2">
                  <p:embed/>
                  <p:pic>
                    <p:nvPicPr>
                      <p:cNvPr id="52227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33528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If you value a college education, you can find the motivation needed to be successful.</a:t>
            </a:r>
          </a:p>
        </p:txBody>
      </p:sp>
      <p:pic>
        <p:nvPicPr>
          <p:cNvPr id="5325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49" y="3505200"/>
            <a:ext cx="4981676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Group Activity: Values in Action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908720"/>
            <a:ext cx="6408737" cy="508000"/>
          </a:xfrm>
        </p:spPr>
        <p:txBody>
          <a:bodyPr/>
          <a:lstStyle/>
          <a:p>
            <a:pPr algn="ctr"/>
            <a:r>
              <a:rPr lang="en-US" dirty="0"/>
              <a:t>Choose Your Career with Multiple Intelligence in Mind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4648466" cy="37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5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37" cy="508000"/>
          </a:xfrm>
        </p:spPr>
        <p:txBody>
          <a:bodyPr/>
          <a:lstStyle/>
          <a:p>
            <a:r>
              <a:rPr lang="en-US" dirty="0"/>
              <a:t>Build on Your 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Musical</a:t>
            </a:r>
          </a:p>
          <a:p>
            <a:pPr marL="0" indent="0">
              <a:buNone/>
            </a:pPr>
            <a:r>
              <a:rPr lang="en-US" dirty="0"/>
              <a:t>Listening to music</a:t>
            </a:r>
          </a:p>
          <a:p>
            <a:pPr marL="0" indent="0">
              <a:buNone/>
            </a:pPr>
            <a:r>
              <a:rPr lang="en-US" dirty="0"/>
              <a:t>Singing  or playing an instrument</a:t>
            </a:r>
          </a:p>
          <a:p>
            <a:pPr marL="0" indent="0">
              <a:buNone/>
            </a:pPr>
            <a:r>
              <a:rPr lang="en-US" dirty="0"/>
              <a:t>Recognizing musical patterns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Musical Smart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94262" y="1628799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/>
              <a:t>Disc Jockey</a:t>
            </a:r>
          </a:p>
          <a:p>
            <a:pPr marL="0" indent="0">
              <a:buNone/>
            </a:pPr>
            <a:r>
              <a:rPr lang="en-US" dirty="0"/>
              <a:t>Music Teacher</a:t>
            </a:r>
          </a:p>
          <a:p>
            <a:pPr marL="0" indent="0">
              <a:buNone/>
            </a:pPr>
            <a:r>
              <a:rPr lang="en-US" dirty="0"/>
              <a:t>Music Retailer</a:t>
            </a:r>
          </a:p>
          <a:p>
            <a:pPr marL="0" indent="0">
              <a:buNone/>
            </a:pPr>
            <a:r>
              <a:rPr lang="en-US" dirty="0"/>
              <a:t>Music Therapist</a:t>
            </a:r>
          </a:p>
          <a:p>
            <a:pPr marL="0" indent="0">
              <a:buNone/>
            </a:pPr>
            <a:r>
              <a:rPr lang="en-US" dirty="0"/>
              <a:t>Singer</a:t>
            </a:r>
          </a:p>
          <a:p>
            <a:pPr marL="0" indent="0">
              <a:buNone/>
            </a:pPr>
            <a:r>
              <a:rPr lang="en-US" dirty="0"/>
              <a:t>Song Writer</a:t>
            </a:r>
          </a:p>
          <a:p>
            <a:pPr marL="0" indent="0">
              <a:buNone/>
            </a:pPr>
            <a:r>
              <a:rPr lang="en-US" dirty="0"/>
              <a:t>Music Critic</a:t>
            </a:r>
          </a:p>
          <a:p>
            <a:pPr marL="0" indent="0">
              <a:buNone/>
            </a:pPr>
            <a:r>
              <a:rPr lang="en-US" dirty="0"/>
              <a:t>Music Lawyer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597" y="16346"/>
            <a:ext cx="2333813" cy="16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48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</TotalTime>
  <Words>1357</Words>
  <Application>Microsoft Office PowerPoint</Application>
  <PresentationFormat>On-screen Show (4:3)</PresentationFormat>
  <Paragraphs>370</Paragraphs>
  <Slides>75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Albertus Medium</vt:lpstr>
      <vt:lpstr>Arial</vt:lpstr>
      <vt:lpstr>Maiandra GD</vt:lpstr>
      <vt:lpstr>Tahoma</vt:lpstr>
      <vt:lpstr>Wingdings</vt:lpstr>
      <vt:lpstr>template</vt:lpstr>
      <vt:lpstr>Clip</vt:lpstr>
      <vt:lpstr>Exploring Multiple Intelligences, Interests and Values</vt:lpstr>
      <vt:lpstr>PowerPoint Presentation</vt:lpstr>
      <vt:lpstr>Multiple Intelligences</vt:lpstr>
      <vt:lpstr>PowerPoint Presentation</vt:lpstr>
      <vt:lpstr>Three Factors</vt:lpstr>
      <vt:lpstr>Life History</vt:lpstr>
      <vt:lpstr>Your textbook provides an opportunity to explore your multiple intelligences.  Use the access code to take the AchieveWORKS Intelligences assessment. </vt:lpstr>
      <vt:lpstr>Choose Your Career with Multiple Intelligence in Mind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Emotional Intelligence</vt:lpstr>
      <vt:lpstr>Emotional Intelligence</vt:lpstr>
      <vt:lpstr>Emotional Intelligence</vt:lpstr>
      <vt:lpstr>Emotional Intelligence</vt:lpstr>
      <vt:lpstr>How Can You Develop Emotional Intelligence?</vt:lpstr>
      <vt:lpstr>Developing Emotional Intelligence</vt:lpstr>
      <vt:lpstr>These intelligences work together in complex ways to make us unique individuals.</vt:lpstr>
      <vt:lpstr>           Multiple Intelligences Matching Quiz</vt:lpstr>
      <vt:lpstr>Exploring Your Interests</vt:lpstr>
      <vt:lpstr>Interests</vt:lpstr>
      <vt:lpstr>The Interest Profiler*</vt:lpstr>
      <vt:lpstr>HOLLAND’S HEXAGON</vt:lpstr>
      <vt:lpstr>Investigative Persons</vt:lpstr>
      <vt:lpstr>Artistic Persons</vt:lpstr>
      <vt:lpstr>Social Persons</vt:lpstr>
      <vt:lpstr>Enterprising Persons</vt:lpstr>
      <vt:lpstr>Conventional Persons</vt:lpstr>
      <vt:lpstr>Realistic Persons</vt:lpstr>
      <vt:lpstr>Exercise: What are 20 things you like to do? </vt:lpstr>
      <vt:lpstr>Can you list 20 things you like to do in 5 minutes?</vt:lpstr>
      <vt:lpstr>Now that you have your list, put a $ next to anything that costs more than $20 each time you do it.</vt:lpstr>
      <vt:lpstr>Write P to the left of each item that you do with people.</vt:lpstr>
      <vt:lpstr>Write I next to anything that you do by yourself (individually)</vt:lpstr>
      <vt:lpstr>Write T next to the items that involve working with things.</vt:lpstr>
      <vt:lpstr>Write D next to items that involve working with data.</vt:lpstr>
      <vt:lpstr>Write A next to items that involve physical activity.</vt:lpstr>
      <vt:lpstr>Write R next to items that involve risk or adventure</vt:lpstr>
      <vt:lpstr>Write MT next to the items you would like to spend more time doing.</vt:lpstr>
      <vt:lpstr>Number 1-5 the most important items on your list. What is your number one interest?  Share it with the class.</vt:lpstr>
      <vt:lpstr>20 Things You Like to Do  Answer questions at the end of this activity.  </vt:lpstr>
      <vt:lpstr>What kind of lifestyle do you prefer?</vt:lpstr>
      <vt:lpstr>Lifestyle Triangle</vt:lpstr>
      <vt:lpstr>Lifestyle</vt:lpstr>
      <vt:lpstr>Exploring Your Values</vt:lpstr>
      <vt:lpstr> What Are Your Values?</vt:lpstr>
      <vt:lpstr>Values are:</vt:lpstr>
      <vt:lpstr>Where do we get our values?</vt:lpstr>
      <vt:lpstr>Values come from:</vt:lpstr>
      <vt:lpstr>Assignment:  My Personal Coat of Arms</vt:lpstr>
      <vt:lpstr>Some samples</vt:lpstr>
      <vt:lpstr>PowerPoint Presentation</vt:lpstr>
      <vt:lpstr>PowerPoint Presentation</vt:lpstr>
      <vt:lpstr>PowerPoint Presentation</vt:lpstr>
      <vt:lpstr>Complete: Assessing Your Personal Values   Share your highest value with the class  Complete:  Summing Up Values</vt:lpstr>
      <vt:lpstr>Making a Career Decision</vt:lpstr>
      <vt:lpstr>There is a choice you have to make, In everything you do. And you must always keep in mind, The choice you make, makes you.</vt:lpstr>
      <vt:lpstr>Steps in Making a Career Decision</vt:lpstr>
      <vt:lpstr>Planful Decisions</vt:lpstr>
      <vt:lpstr>Use Planful Decisions for:</vt:lpstr>
      <vt:lpstr>Steps in Planful Decisions</vt:lpstr>
      <vt:lpstr>Group Activity: Planful Decision </vt:lpstr>
      <vt:lpstr>Keys to Success: Act on Your Values</vt:lpstr>
      <vt:lpstr>Make important decisions based on your values</vt:lpstr>
      <vt:lpstr>Knowing your values is not enough.</vt:lpstr>
      <vt:lpstr>Act on your values.</vt:lpstr>
      <vt:lpstr>For example, if you value your good health, what actions will you take?</vt:lpstr>
      <vt:lpstr>If you value a college education, you can find the motivation needed to be successful.</vt:lpstr>
      <vt:lpstr>Group Activity: Values in Action  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119</cp:revision>
  <dcterms:created xsi:type="dcterms:W3CDTF">2006-06-13T13:03:30Z</dcterms:created>
  <dcterms:modified xsi:type="dcterms:W3CDTF">2017-10-20T22:11:34Z</dcterms:modified>
</cp:coreProperties>
</file>